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8" r:id="rId3"/>
    <p:sldId id="259" r:id="rId4"/>
    <p:sldId id="260" r:id="rId5"/>
    <p:sldId id="261" r:id="rId6"/>
    <p:sldId id="262" r:id="rId7"/>
    <p:sldId id="263" r:id="rId8"/>
    <p:sldId id="265" r:id="rId9"/>
    <p:sldId id="271" r:id="rId10"/>
    <p:sldId id="264" r:id="rId11"/>
    <p:sldId id="266" r:id="rId12"/>
    <p:sldId id="267" r:id="rId13"/>
    <p:sldId id="268" r:id="rId14"/>
    <p:sldId id="269"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p:cViewPr>
        <p:scale>
          <a:sx n="81" d="100"/>
          <a:sy n="81" d="100"/>
        </p:scale>
        <p:origin x="-105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F46CF9F1-4C59-4FD7-A002-7766993DAE7E}" type="datetimeFigureOut">
              <a:rPr lang="en-US" smtClean="0"/>
              <a:t>6/28/2019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FB02A91-E557-4DC5-8965-C22F2D72084E}"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46CF9F1-4C59-4FD7-A002-7766993DAE7E}" type="datetimeFigureOut">
              <a:rPr lang="en-US" smtClean="0"/>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B02A91-E557-4DC5-8965-C22F2D72084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46CF9F1-4C59-4FD7-A002-7766993DAE7E}" type="datetimeFigureOut">
              <a:rPr lang="en-US" smtClean="0"/>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EFB02A91-E557-4DC5-8965-C22F2D72084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46CF9F1-4C59-4FD7-A002-7766993DAE7E}" type="datetimeFigureOut">
              <a:rPr lang="en-US" smtClean="0"/>
              <a:t>6/28/2019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B02A91-E557-4DC5-8965-C22F2D72084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46CF9F1-4C59-4FD7-A002-7766993DAE7E}" type="datetimeFigureOut">
              <a:rPr lang="en-US" smtClean="0"/>
              <a:t>6/28/2019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B02A91-E557-4DC5-8965-C22F2D72084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F46CF9F1-4C59-4FD7-A002-7766993DAE7E}" type="datetimeFigureOut">
              <a:rPr lang="en-US" smtClean="0"/>
              <a:t>6/28/2019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B02A91-E557-4DC5-8965-C22F2D72084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6CF9F1-4C59-4FD7-A002-7766993DAE7E}" type="datetimeFigureOut">
              <a:rPr lang="en-US" smtClean="0"/>
              <a:t>6/28/2019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B02A91-E557-4DC5-8965-C22F2D72084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46CF9F1-4C59-4FD7-A002-7766993DAE7E}" type="datetimeFigureOut">
              <a:rPr lang="en-US" smtClean="0"/>
              <a:t>6/28/2019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B02A91-E557-4DC5-8965-C22F2D72084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46CF9F1-4C59-4FD7-A002-7766993DAE7E}" type="datetimeFigureOut">
              <a:rPr lang="en-US" smtClean="0"/>
              <a:t>6/28/2019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B02A91-E557-4DC5-8965-C22F2D72084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46CF9F1-4C59-4FD7-A002-7766993DAE7E}" type="datetimeFigureOut">
              <a:rPr lang="en-US" smtClean="0"/>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B02A91-E557-4DC5-8965-C22F2D72084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46CF9F1-4C59-4FD7-A002-7766993DAE7E}" type="datetimeFigureOut">
              <a:rPr lang="en-US" smtClean="0"/>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B02A91-E557-4DC5-8965-C22F2D72084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46CF9F1-4C59-4FD7-A002-7766993DAE7E}" type="datetimeFigureOut">
              <a:rPr lang="en-US" smtClean="0"/>
              <a:t>6/28/2019</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FB02A91-E557-4DC5-8965-C22F2D72084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mailto:acarroll@perrycountyschools.u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a:t>         </a:t>
            </a:r>
            <a:r>
              <a:rPr lang="en-US" sz="3600" dirty="0">
                <a:effectLst>
                  <a:outerShdw blurRad="38100" dist="38100" dir="2700000" algn="tl">
                    <a:srgbClr val="000000">
                      <a:alpha val="43137"/>
                    </a:srgbClr>
                  </a:outerShdw>
                </a:effectLst>
              </a:rPr>
              <a:t>Perry County Virtual School</a:t>
            </a:r>
          </a:p>
        </p:txBody>
      </p:sp>
      <p:sp>
        <p:nvSpPr>
          <p:cNvPr id="5" name="Content Placeholder 4"/>
          <p:cNvSpPr>
            <a:spLocks noGrp="1"/>
          </p:cNvSpPr>
          <p:nvPr>
            <p:ph idx="1"/>
          </p:nvPr>
        </p:nvSpPr>
        <p:spPr>
          <a:xfrm>
            <a:off x="457200" y="1600200"/>
            <a:ext cx="8229600" cy="4876800"/>
          </a:xfrm>
        </p:spPr>
        <p:txBody>
          <a:bodyPr/>
          <a:lstStyle/>
          <a:p>
            <a:endParaRPr lang="en-US" dirty="0"/>
          </a:p>
          <a:p>
            <a:r>
              <a:rPr lang="en-US" dirty="0"/>
              <a:t>Why?</a:t>
            </a:r>
          </a:p>
          <a:p>
            <a:pPr lvl="1"/>
            <a:r>
              <a:rPr lang="en-US" dirty="0"/>
              <a:t>School choice option for families in Perry County</a:t>
            </a:r>
          </a:p>
          <a:p>
            <a:pPr lvl="1"/>
            <a:r>
              <a:rPr lang="en-US" dirty="0"/>
              <a:t>Increase our opportunity to serve students</a:t>
            </a:r>
          </a:p>
          <a:p>
            <a:pPr lvl="1"/>
            <a:r>
              <a:rPr lang="en-US" dirty="0"/>
              <a:t>Chance for students that are not a part of Perry County Schools to return</a:t>
            </a:r>
          </a:p>
          <a:p>
            <a:pPr lvl="1"/>
            <a:r>
              <a:rPr lang="en-US" dirty="0"/>
              <a:t>Provide some of the benefits of public school enrollment while accessing courses from home. </a:t>
            </a:r>
          </a:p>
          <a:p>
            <a:pPr lvl="1"/>
            <a:r>
              <a:rPr lang="en-US" dirty="0"/>
              <a:t>Start small to focus on getting it right</a:t>
            </a:r>
          </a:p>
          <a:p>
            <a:pPr lvl="1"/>
            <a:endParaRPr lang="en-US" dirty="0"/>
          </a:p>
          <a:p>
            <a:pPr lvl="1"/>
            <a:endParaRPr lang="en-US" dirty="0"/>
          </a:p>
          <a:p>
            <a:pPr lvl="1"/>
            <a:endParaRPr lang="en-US" dirty="0"/>
          </a:p>
          <a:p>
            <a:pPr lvl="1"/>
            <a:endParaRPr lang="en-US" dirty="0"/>
          </a:p>
          <a:p>
            <a:pPr lvl="1"/>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28600"/>
            <a:ext cx="1219200" cy="1270000"/>
          </a:xfrm>
          <a:prstGeom prst="rect">
            <a:avLst/>
          </a:prstGeom>
        </p:spPr>
      </p:pic>
    </p:spTree>
    <p:extLst>
      <p:ext uri="{BB962C8B-B14F-4D97-AF65-F5344CB8AC3E}">
        <p14:creationId xmlns:p14="http://schemas.microsoft.com/office/powerpoint/2010/main" val="103695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effectLst>
                  <a:outerShdw blurRad="38100" dist="38100" dir="2700000" algn="tl">
                    <a:srgbClr val="000000">
                      <a:alpha val="43137"/>
                    </a:srgbClr>
                  </a:outerShdw>
                </a:effectLst>
              </a:rPr>
              <a:t>         Perry County Virtual School</a:t>
            </a:r>
            <a:endParaRPr lang="en-US" sz="3600"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endParaRPr lang="en-US" dirty="0"/>
          </a:p>
          <a:p>
            <a:r>
              <a:rPr lang="en-US" dirty="0"/>
              <a:t>What to expect</a:t>
            </a:r>
          </a:p>
          <a:p>
            <a:pPr lvl="1"/>
            <a:r>
              <a:rPr lang="en-US" dirty="0"/>
              <a:t>Students in grades 6-12 can enroll in online courses through Perry County Schools.</a:t>
            </a:r>
          </a:p>
          <a:p>
            <a:pPr lvl="1"/>
            <a:r>
              <a:rPr lang="en-US" dirty="0"/>
              <a:t>PCVS will provide flexible, technology-based education.</a:t>
            </a:r>
          </a:p>
          <a:p>
            <a:pPr lvl="1"/>
            <a:r>
              <a:rPr lang="en-US" dirty="0"/>
              <a:t>Families only need access to reliable internet, computer and printer.</a:t>
            </a:r>
          </a:p>
          <a:p>
            <a:pPr lvl="1"/>
            <a:r>
              <a:rPr lang="en-US" dirty="0" smtClean="0"/>
              <a:t>Only</a:t>
            </a:r>
            <a:r>
              <a:rPr lang="en-US" dirty="0" smtClean="0"/>
              <a:t> </a:t>
            </a:r>
            <a:r>
              <a:rPr lang="en-US" dirty="0"/>
              <a:t>cost to </a:t>
            </a:r>
            <a:r>
              <a:rPr lang="en-US" dirty="0" smtClean="0"/>
              <a:t>families is a $25 diagnostic assessment fee which is reimbursed at end of school year as long as students have completed the program. </a:t>
            </a:r>
            <a:endParaRPr lang="en-US" dirty="0"/>
          </a:p>
          <a:p>
            <a:pPr lvl="1"/>
            <a:r>
              <a:rPr lang="en-US" dirty="0"/>
              <a:t>Courses follow state guidelines and are facilitated by Tennessee licensed teachers.</a:t>
            </a:r>
          </a:p>
          <a:p>
            <a:pPr marL="585216" lvl="1" indent="0">
              <a:buNone/>
            </a:pPr>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04800"/>
            <a:ext cx="1270000" cy="1270000"/>
          </a:xfrm>
          <a:prstGeom prst="rect">
            <a:avLst/>
          </a:prstGeom>
        </p:spPr>
      </p:pic>
    </p:spTree>
    <p:extLst>
      <p:ext uri="{BB962C8B-B14F-4D97-AF65-F5344CB8AC3E}">
        <p14:creationId xmlns:p14="http://schemas.microsoft.com/office/powerpoint/2010/main" val="1609708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          Perry County Virtual School</a:t>
            </a:r>
          </a:p>
        </p:txBody>
      </p:sp>
      <p:sp>
        <p:nvSpPr>
          <p:cNvPr id="3" name="Content Placeholder 2"/>
          <p:cNvSpPr>
            <a:spLocks noGrp="1"/>
          </p:cNvSpPr>
          <p:nvPr>
            <p:ph idx="1"/>
          </p:nvPr>
        </p:nvSpPr>
        <p:spPr/>
        <p:txBody>
          <a:bodyPr/>
          <a:lstStyle/>
          <a:p>
            <a:endParaRPr lang="en-US" dirty="0"/>
          </a:p>
          <a:p>
            <a:pPr lvl="1"/>
            <a:r>
              <a:rPr lang="en-US" dirty="0"/>
              <a:t>Students will be required to participate in state assessments such as TCAP/EOC, ACT, Civics, etc.</a:t>
            </a:r>
          </a:p>
          <a:p>
            <a:pPr lvl="1"/>
            <a:r>
              <a:rPr lang="en-US" dirty="0"/>
              <a:t>State mandated assessments are the only times students will be required to come onto campus.</a:t>
            </a:r>
          </a:p>
          <a:p>
            <a:pPr lvl="1"/>
            <a:r>
              <a:rPr lang="en-US" dirty="0"/>
              <a:t>Tutoring labs will be available after school hours to provide support as needed. </a:t>
            </a:r>
          </a:p>
          <a:p>
            <a:pPr lvl="1"/>
            <a:r>
              <a:rPr lang="en-US" dirty="0"/>
              <a:t>Students &amp; families, at a minimum, will be provided with progress reports every 4 ½ weeks &amp; report cards every 9 weeks. </a:t>
            </a:r>
          </a:p>
          <a:p>
            <a:pPr lvl="1"/>
            <a:r>
              <a:rPr lang="en-US" dirty="0"/>
              <a:t>PCVS will follow the district calendar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8600"/>
            <a:ext cx="1270000" cy="1270000"/>
          </a:xfrm>
          <a:prstGeom prst="rect">
            <a:avLst/>
          </a:prstGeom>
        </p:spPr>
      </p:pic>
    </p:spTree>
    <p:extLst>
      <p:ext uri="{BB962C8B-B14F-4D97-AF65-F5344CB8AC3E}">
        <p14:creationId xmlns:p14="http://schemas.microsoft.com/office/powerpoint/2010/main" val="1184895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          Perry County Virtual School </a:t>
            </a:r>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endParaRPr lang="en-US" dirty="0"/>
          </a:p>
          <a:p>
            <a:r>
              <a:rPr lang="en-US" dirty="0"/>
              <a:t>Advantages</a:t>
            </a:r>
          </a:p>
          <a:p>
            <a:pPr lvl="1"/>
            <a:r>
              <a:rPr lang="en-US" dirty="0"/>
              <a:t>Cost = </a:t>
            </a:r>
            <a:r>
              <a:rPr lang="en-US" dirty="0" smtClean="0"/>
              <a:t>Free (only fee is $25 assessment which can be reimbursed).</a:t>
            </a:r>
            <a:endParaRPr lang="en-US" dirty="0"/>
          </a:p>
          <a:p>
            <a:pPr lvl="1"/>
            <a:r>
              <a:rPr lang="en-US" dirty="0"/>
              <a:t>Assured courses and assessments are aligned to Tennessee standards set forth by TDOE.</a:t>
            </a:r>
          </a:p>
          <a:p>
            <a:pPr lvl="1"/>
            <a:r>
              <a:rPr lang="en-US" dirty="0"/>
              <a:t>Feedback from state assessments</a:t>
            </a:r>
          </a:p>
          <a:p>
            <a:pPr lvl="1"/>
            <a:r>
              <a:rPr lang="en-US" dirty="0"/>
              <a:t>Eligible to try out for sports teams, band, etc.</a:t>
            </a:r>
          </a:p>
          <a:p>
            <a:pPr lvl="1"/>
            <a:r>
              <a:rPr lang="en-US" dirty="0"/>
              <a:t>High School Prom – with approval, purchase ticket</a:t>
            </a:r>
          </a:p>
          <a:p>
            <a:pPr lvl="1"/>
            <a:r>
              <a:rPr lang="en-US" dirty="0"/>
              <a:t>High School Graduation – will have a ceremony for PCVS. PCVS will not have ceremony for Kindergarten or 8</a:t>
            </a:r>
            <a:r>
              <a:rPr lang="en-US" baseline="30000" dirty="0"/>
              <a:t>th</a:t>
            </a:r>
            <a:r>
              <a:rPr lang="en-US" dirty="0"/>
              <a:t> grade. </a:t>
            </a:r>
          </a:p>
          <a:p>
            <a:pPr lvl="1"/>
            <a:r>
              <a:rPr lang="en-US" dirty="0"/>
              <a:t>Receive Perry County Schools diploma</a:t>
            </a:r>
          </a:p>
          <a:p>
            <a:pPr marL="585216" lvl="1"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8600"/>
            <a:ext cx="1270000" cy="1270000"/>
          </a:xfrm>
          <a:prstGeom prst="rect">
            <a:avLst/>
          </a:prstGeom>
        </p:spPr>
      </p:pic>
    </p:spTree>
    <p:extLst>
      <p:ext uri="{BB962C8B-B14F-4D97-AF65-F5344CB8AC3E}">
        <p14:creationId xmlns:p14="http://schemas.microsoft.com/office/powerpoint/2010/main" val="2692716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          Perry County Virtual School</a:t>
            </a:r>
          </a:p>
        </p:txBody>
      </p:sp>
      <p:sp>
        <p:nvSpPr>
          <p:cNvPr id="3" name="Content Placeholder 2"/>
          <p:cNvSpPr>
            <a:spLocks noGrp="1"/>
          </p:cNvSpPr>
          <p:nvPr>
            <p:ph idx="1"/>
          </p:nvPr>
        </p:nvSpPr>
        <p:spPr>
          <a:xfrm>
            <a:off x="457200" y="1600200"/>
            <a:ext cx="8229600" cy="4876800"/>
          </a:xfrm>
        </p:spPr>
        <p:txBody>
          <a:bodyPr>
            <a:normAutofit lnSpcReduction="10000"/>
          </a:bodyPr>
          <a:lstStyle/>
          <a:p>
            <a:pPr marL="137160" indent="0">
              <a:buNone/>
            </a:pPr>
            <a:endParaRPr lang="en-US" dirty="0"/>
          </a:p>
          <a:p>
            <a:pPr lvl="1"/>
            <a:r>
              <a:rPr lang="en-US" dirty="0"/>
              <a:t>Access to health services provided by Coordinated School Health program.</a:t>
            </a:r>
          </a:p>
          <a:p>
            <a:pPr lvl="1"/>
            <a:r>
              <a:rPr lang="en-US" dirty="0"/>
              <a:t>Ayers Foundation – will support PCVS students with FAFSA, post secondary applications, etc. and will be eligible to apply for local scholarships. However, PCVS students will not travel on trips with Ayers Foundation &amp; will not be eligible for scholarship funds provided by Ayers Foundation.</a:t>
            </a:r>
          </a:p>
          <a:p>
            <a:pPr lvl="1"/>
            <a:r>
              <a:rPr lang="en-US" dirty="0"/>
              <a:t>Dual Enrollment Opportunities – qualifying students during Junior &amp; Senior year. </a:t>
            </a:r>
          </a:p>
          <a:p>
            <a:pPr lvl="1"/>
            <a:r>
              <a:rPr lang="en-US" dirty="0"/>
              <a:t>PCVS students will not participate in field trips or parties.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28600"/>
            <a:ext cx="1270000" cy="1270000"/>
          </a:xfrm>
          <a:prstGeom prst="rect">
            <a:avLst/>
          </a:prstGeom>
        </p:spPr>
      </p:pic>
    </p:spTree>
    <p:extLst>
      <p:ext uri="{BB962C8B-B14F-4D97-AF65-F5344CB8AC3E}">
        <p14:creationId xmlns:p14="http://schemas.microsoft.com/office/powerpoint/2010/main" val="3142807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          Perry County Virtual School</a:t>
            </a:r>
          </a:p>
        </p:txBody>
      </p:sp>
      <p:sp>
        <p:nvSpPr>
          <p:cNvPr id="3" name="Content Placeholder 2"/>
          <p:cNvSpPr>
            <a:spLocks noGrp="1"/>
          </p:cNvSpPr>
          <p:nvPr>
            <p:ph idx="1"/>
          </p:nvPr>
        </p:nvSpPr>
        <p:spPr/>
        <p:txBody>
          <a:bodyPr/>
          <a:lstStyle/>
          <a:p>
            <a:endParaRPr lang="en-US" dirty="0"/>
          </a:p>
          <a:p>
            <a:r>
              <a:rPr lang="en-US" dirty="0"/>
              <a:t>Next Steps</a:t>
            </a:r>
          </a:p>
          <a:p>
            <a:pPr lvl="1"/>
            <a:r>
              <a:rPr lang="en-US" dirty="0"/>
              <a:t>Applications are available tonight. Will be available on website. Remember only accepting around 20</a:t>
            </a:r>
          </a:p>
          <a:p>
            <a:pPr lvl="1"/>
            <a:r>
              <a:rPr lang="en-US" dirty="0"/>
              <a:t>Applications will be accepted through July 9</a:t>
            </a:r>
            <a:r>
              <a:rPr lang="en-US" baseline="30000" dirty="0"/>
              <a:t>th</a:t>
            </a:r>
            <a:r>
              <a:rPr lang="en-US" dirty="0"/>
              <a:t>. Applications will not be accepted after the 9</a:t>
            </a:r>
            <a:r>
              <a:rPr lang="en-US" baseline="30000" dirty="0"/>
              <a:t>th</a:t>
            </a:r>
            <a:r>
              <a:rPr lang="en-US" dirty="0"/>
              <a:t>. </a:t>
            </a:r>
          </a:p>
          <a:p>
            <a:pPr lvl="1"/>
            <a:r>
              <a:rPr lang="en-US" dirty="0"/>
              <a:t>Can mail to Board of Education office or scan &amp; email to Ashley Carroll. </a:t>
            </a:r>
          </a:p>
          <a:p>
            <a:pPr lvl="1"/>
            <a:r>
              <a:rPr lang="en-US" dirty="0"/>
              <a:t>Office will be closed week of July 1. Office will be open June 26 &amp; 27 or July 8</a:t>
            </a:r>
            <a:r>
              <a:rPr lang="en-US" baseline="30000" dirty="0"/>
              <a:t>th</a:t>
            </a:r>
            <a:r>
              <a:rPr lang="en-US" dirty="0"/>
              <a:t> &amp; 9</a:t>
            </a:r>
            <a:r>
              <a:rPr lang="en-US" baseline="30000" dirty="0"/>
              <a:t>th</a:t>
            </a:r>
            <a:r>
              <a:rPr lang="en-US" dirty="0"/>
              <a:t> for delivered applications.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52400"/>
            <a:ext cx="1270000" cy="1270000"/>
          </a:xfrm>
          <a:prstGeom prst="rect">
            <a:avLst/>
          </a:prstGeom>
        </p:spPr>
      </p:pic>
    </p:spTree>
    <p:extLst>
      <p:ext uri="{BB962C8B-B14F-4D97-AF65-F5344CB8AC3E}">
        <p14:creationId xmlns:p14="http://schemas.microsoft.com/office/powerpoint/2010/main" val="2552474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          Perry County Virtual School</a:t>
            </a:r>
          </a:p>
        </p:txBody>
      </p:sp>
      <p:sp>
        <p:nvSpPr>
          <p:cNvPr id="3" name="Content Placeholder 2"/>
          <p:cNvSpPr>
            <a:spLocks noGrp="1"/>
          </p:cNvSpPr>
          <p:nvPr>
            <p:ph idx="1"/>
          </p:nvPr>
        </p:nvSpPr>
        <p:spPr/>
        <p:txBody>
          <a:bodyPr/>
          <a:lstStyle/>
          <a:p>
            <a:endParaRPr lang="en-US" dirty="0"/>
          </a:p>
          <a:p>
            <a:r>
              <a:rPr lang="en-US" dirty="0"/>
              <a:t>Mailed Applications</a:t>
            </a:r>
          </a:p>
          <a:p>
            <a:pPr lvl="2"/>
            <a:r>
              <a:rPr lang="en-US" dirty="0"/>
              <a:t>Ashley Carroll, Perry County Board of Education</a:t>
            </a:r>
          </a:p>
          <a:p>
            <a:pPr lvl="2"/>
            <a:r>
              <a:rPr lang="en-US" dirty="0"/>
              <a:t>857 Squirrel Hollow Drive    Linden, TN  37096</a:t>
            </a:r>
          </a:p>
          <a:p>
            <a:pPr lvl="2"/>
            <a:endParaRPr lang="en-US" dirty="0"/>
          </a:p>
          <a:p>
            <a:pPr lvl="2"/>
            <a:r>
              <a:rPr lang="en-US" dirty="0"/>
              <a:t>Email applications sent to </a:t>
            </a:r>
            <a:r>
              <a:rPr lang="en-US" dirty="0">
                <a:hlinkClick r:id="rId2"/>
              </a:rPr>
              <a:t>acarroll@perrycountyschools.us</a:t>
            </a:r>
            <a:endParaRPr lang="en-US" dirty="0"/>
          </a:p>
          <a:p>
            <a:pPr lvl="2"/>
            <a:endParaRPr lang="en-US" dirty="0"/>
          </a:p>
          <a:p>
            <a:pPr lvl="2"/>
            <a:r>
              <a:rPr lang="en-US" dirty="0"/>
              <a:t>Hand delivered June 26 &amp; 27  or July 8 &amp; 9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52400"/>
            <a:ext cx="1270000" cy="1270000"/>
          </a:xfrm>
          <a:prstGeom prst="rect">
            <a:avLst/>
          </a:prstGeom>
        </p:spPr>
      </p:pic>
    </p:spTree>
    <p:extLst>
      <p:ext uri="{BB962C8B-B14F-4D97-AF65-F5344CB8AC3E}">
        <p14:creationId xmlns:p14="http://schemas.microsoft.com/office/powerpoint/2010/main" val="3932818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4ABD26-6737-4892-9D83-0E99487EE87B}"/>
              </a:ext>
            </a:extLst>
          </p:cNvPr>
          <p:cNvSpPr>
            <a:spLocks noGrp="1"/>
          </p:cNvSpPr>
          <p:nvPr>
            <p:ph type="title"/>
          </p:nvPr>
        </p:nvSpPr>
        <p:spPr/>
        <p:txBody>
          <a:bodyPr/>
          <a:lstStyle/>
          <a:p>
            <a:r>
              <a:rPr lang="en-US" dirty="0"/>
              <a:t>Partners For Digital Team </a:t>
            </a:r>
          </a:p>
        </p:txBody>
      </p:sp>
      <p:sp>
        <p:nvSpPr>
          <p:cNvPr id="3" name="Content Placeholder 2">
            <a:extLst>
              <a:ext uri="{FF2B5EF4-FFF2-40B4-BE49-F238E27FC236}">
                <a16:creationId xmlns="" xmlns:a16="http://schemas.microsoft.com/office/drawing/2014/main" id="{31DE6399-2D79-4958-BEDE-B8B053C94D05}"/>
              </a:ext>
            </a:extLst>
          </p:cNvPr>
          <p:cNvSpPr>
            <a:spLocks noGrp="1"/>
          </p:cNvSpPr>
          <p:nvPr>
            <p:ph idx="1"/>
          </p:nvPr>
        </p:nvSpPr>
        <p:spPr/>
        <p:txBody>
          <a:bodyPr/>
          <a:lstStyle/>
          <a:p>
            <a:r>
              <a:rPr lang="en-US" dirty="0"/>
              <a:t>Wendy Oliver</a:t>
            </a:r>
          </a:p>
          <a:p>
            <a:r>
              <a:rPr lang="en-US" dirty="0"/>
              <a:t>Vicky Smith </a:t>
            </a:r>
          </a:p>
          <a:p>
            <a:r>
              <a:rPr lang="en-US" dirty="0"/>
              <a:t>Jared Brewer</a:t>
            </a:r>
          </a:p>
          <a:p>
            <a:pPr marL="137160" indent="0">
              <a:buNone/>
            </a:pPr>
            <a:endParaRPr lang="en-US" dirty="0"/>
          </a:p>
          <a:p>
            <a:pPr marL="137160" indent="0">
              <a:buNone/>
            </a:pPr>
            <a:endParaRPr lang="en-US" dirty="0"/>
          </a:p>
          <a:p>
            <a:pPr marL="137160" indent="0">
              <a:buNone/>
            </a:pPr>
            <a:endParaRPr lang="en-US" dirty="0"/>
          </a:p>
          <a:p>
            <a:pPr marL="137160" indent="0">
              <a:buNone/>
            </a:pPr>
            <a:endParaRPr lang="en-US" dirty="0"/>
          </a:p>
        </p:txBody>
      </p:sp>
      <p:pic>
        <p:nvPicPr>
          <p:cNvPr id="4" name="Picture 3">
            <a:extLst>
              <a:ext uri="{FF2B5EF4-FFF2-40B4-BE49-F238E27FC236}">
                <a16:creationId xmlns="" xmlns:a16="http://schemas.microsoft.com/office/drawing/2014/main" id="{98625580-58F8-4B67-BD4F-ADE41184996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638957" y="1779505"/>
            <a:ext cx="4047843" cy="1649495"/>
          </a:xfrm>
          <a:prstGeom prst="rect">
            <a:avLst/>
          </a:prstGeom>
        </p:spPr>
      </p:pic>
    </p:spTree>
    <p:extLst>
      <p:ext uri="{BB962C8B-B14F-4D97-AF65-F5344CB8AC3E}">
        <p14:creationId xmlns:p14="http://schemas.microsoft.com/office/powerpoint/2010/main" val="3640076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AC0B28-EB21-4FC1-93F2-8E0837791471}"/>
              </a:ext>
            </a:extLst>
          </p:cNvPr>
          <p:cNvSpPr>
            <a:spLocks noGrp="1"/>
          </p:cNvSpPr>
          <p:nvPr>
            <p:ph type="title"/>
          </p:nvPr>
        </p:nvSpPr>
        <p:spPr>
          <a:xfrm>
            <a:off x="393192" y="4432554"/>
            <a:ext cx="4945642" cy="1218908"/>
          </a:xfrm>
        </p:spPr>
        <p:txBody>
          <a:bodyPr vert="horz" lIns="68580" tIns="34290" rIns="68580" bIns="34290" rtlCol="0" anchor="ctr">
            <a:normAutofit/>
            <a:scene3d>
              <a:camera prst="orthographicFront"/>
              <a:lightRig rig="soft" dir="t">
                <a:rot lat="0" lon="0" rev="16800000"/>
              </a:lightRig>
            </a:scene3d>
            <a:sp3d prstMaterial="softEdge">
              <a:bevelT w="38100" h="38100"/>
            </a:sp3d>
          </a:bodyPr>
          <a:lstStyle/>
          <a:p>
            <a:pPr algn="r"/>
            <a:r>
              <a:rPr lang="en-US">
                <a:solidFill>
                  <a:srgbClr val="FFFFFF"/>
                </a:solidFill>
              </a:rPr>
              <a:t>A day in the life…</a:t>
            </a:r>
          </a:p>
        </p:txBody>
      </p:sp>
      <p:pic>
        <p:nvPicPr>
          <p:cNvPr id="6" name="Picture 5">
            <a:extLst>
              <a:ext uri="{FF2B5EF4-FFF2-40B4-BE49-F238E27FC236}">
                <a16:creationId xmlns="" xmlns:a16="http://schemas.microsoft.com/office/drawing/2014/main" id="{96EA0537-5F4B-4406-99F9-29F4C06D6747}"/>
              </a:ext>
            </a:extLst>
          </p:cNvPr>
          <p:cNvPicPr>
            <a:picLocks noChangeAspect="1"/>
          </p:cNvPicPr>
          <p:nvPr/>
        </p:nvPicPr>
        <p:blipFill rotWithShape="1">
          <a:blip r:embed="rId2">
            <a:extLst>
              <a:ext uri="{28A0092B-C50C-407E-A947-70E740481C1C}">
                <a14:useLocalDpi xmlns:a14="http://schemas.microsoft.com/office/drawing/2010/main" val="0"/>
              </a:ext>
            </a:extLst>
          </a:blip>
          <a:srcRect r="1" b="13147"/>
          <a:stretch/>
        </p:blipFill>
        <p:spPr>
          <a:xfrm>
            <a:off x="245660" y="1098550"/>
            <a:ext cx="5293730" cy="3080544"/>
          </a:xfrm>
          <a:prstGeom prst="rect">
            <a:avLst/>
          </a:prstGeom>
        </p:spPr>
      </p:pic>
      <p:sp>
        <p:nvSpPr>
          <p:cNvPr id="3" name="Content Placeholder 2">
            <a:extLst>
              <a:ext uri="{FF2B5EF4-FFF2-40B4-BE49-F238E27FC236}">
                <a16:creationId xmlns="" xmlns:a16="http://schemas.microsoft.com/office/drawing/2014/main" id="{D5FC1F13-FA9A-4E1B-B5E6-0438490ABC94}"/>
              </a:ext>
            </a:extLst>
          </p:cNvPr>
          <p:cNvSpPr>
            <a:spLocks noGrp="1"/>
          </p:cNvSpPr>
          <p:nvPr>
            <p:ph sz="half" idx="1"/>
          </p:nvPr>
        </p:nvSpPr>
        <p:spPr>
          <a:xfrm>
            <a:off x="6021990" y="1545544"/>
            <a:ext cx="2568554" cy="3639272"/>
          </a:xfrm>
        </p:spPr>
        <p:txBody>
          <a:bodyPr vert="horz" lIns="68580" tIns="34290" rIns="68580" bIns="34290" rtlCol="0" anchor="ctr">
            <a:normAutofit/>
          </a:bodyPr>
          <a:lstStyle/>
          <a:p>
            <a:r>
              <a:rPr lang="en-US" sz="1500" dirty="0">
                <a:solidFill>
                  <a:srgbClr val="FFFFFF"/>
                </a:solidFill>
              </a:rPr>
              <a:t>Help me!</a:t>
            </a:r>
          </a:p>
          <a:p>
            <a:r>
              <a:rPr lang="en-US" sz="1500" dirty="0">
                <a:solidFill>
                  <a:srgbClr val="FFFFFF"/>
                </a:solidFill>
              </a:rPr>
              <a:t>Getting organized</a:t>
            </a:r>
          </a:p>
          <a:p>
            <a:r>
              <a:rPr lang="en-US" sz="1500" dirty="0">
                <a:solidFill>
                  <a:srgbClr val="FFFFFF"/>
                </a:solidFill>
              </a:rPr>
              <a:t>Managing timelines</a:t>
            </a:r>
          </a:p>
          <a:p>
            <a:r>
              <a:rPr lang="en-US" sz="1500" dirty="0">
                <a:solidFill>
                  <a:srgbClr val="FFFFFF"/>
                </a:solidFill>
              </a:rPr>
              <a:t>Study skills</a:t>
            </a:r>
          </a:p>
          <a:p>
            <a:r>
              <a:rPr lang="en-US" sz="1500" dirty="0">
                <a:solidFill>
                  <a:srgbClr val="FFFFFF"/>
                </a:solidFill>
              </a:rPr>
              <a:t>Monitor internet </a:t>
            </a:r>
          </a:p>
          <a:p>
            <a:pPr marL="0"/>
            <a:endParaRPr lang="en-US" sz="1500" dirty="0">
              <a:solidFill>
                <a:srgbClr val="FFFFFF"/>
              </a:solidFill>
            </a:endParaRPr>
          </a:p>
          <a:p>
            <a:endParaRPr lang="en-US" sz="1500" dirty="0">
              <a:solidFill>
                <a:srgbClr val="FFFFFF"/>
              </a:solidFill>
            </a:endParaRPr>
          </a:p>
          <a:p>
            <a:pPr marL="0"/>
            <a:endParaRPr lang="en-US" sz="1500" dirty="0">
              <a:solidFill>
                <a:srgbClr val="FFFFFF"/>
              </a:solidFill>
            </a:endParaRPr>
          </a:p>
          <a:p>
            <a:endParaRPr lang="en-US" sz="1500" dirty="0">
              <a:solidFill>
                <a:srgbClr val="FFFFFF"/>
              </a:solidFill>
            </a:endParaRPr>
          </a:p>
          <a:p>
            <a:pPr marL="342900" lvl="1"/>
            <a:endParaRPr lang="en-US" sz="1500" dirty="0">
              <a:solidFill>
                <a:srgbClr val="FFFFFF"/>
              </a:solidFill>
            </a:endParaRPr>
          </a:p>
          <a:p>
            <a:pPr marL="342900" lvl="1"/>
            <a:endParaRPr lang="en-US" sz="1500" dirty="0">
              <a:solidFill>
                <a:srgbClr val="FFFFFF"/>
              </a:solidFill>
            </a:endParaRPr>
          </a:p>
        </p:txBody>
      </p:sp>
    </p:spTree>
    <p:extLst>
      <p:ext uri="{BB962C8B-B14F-4D97-AF65-F5344CB8AC3E}">
        <p14:creationId xmlns:p14="http://schemas.microsoft.com/office/powerpoint/2010/main" val="2987482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5A1C40-5879-4CCD-8D53-D56FA957993A}"/>
              </a:ext>
            </a:extLst>
          </p:cNvPr>
          <p:cNvSpPr>
            <a:spLocks noGrp="1"/>
          </p:cNvSpPr>
          <p:nvPr>
            <p:ph type="title"/>
          </p:nvPr>
        </p:nvSpPr>
        <p:spPr/>
        <p:txBody>
          <a:bodyPr>
            <a:normAutofit fontScale="90000"/>
          </a:bodyPr>
          <a:lstStyle/>
          <a:p>
            <a:r>
              <a:rPr lang="en-US" dirty="0">
                <a:latin typeface="Calibri" panose="020F0502020204030204" pitchFamily="34" charset="0"/>
                <a:ea typeface="Calibri" panose="020F0502020204030204" pitchFamily="34" charset="0"/>
                <a:cs typeface="Times New Roman" panose="02020603050405020304" pitchFamily="18" charset="0"/>
              </a:rPr>
              <a:t>Partners for Digital Alternative Education Experiences Partnership</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 xmlns:a16="http://schemas.microsoft.com/office/drawing/2014/main" id="{1E761FD4-0DAF-4BF0-B23E-B51BCD3B65F9}"/>
              </a:ext>
            </a:extLst>
          </p:cNvPr>
          <p:cNvSpPr>
            <a:spLocks noGrp="1"/>
          </p:cNvSpPr>
          <p:nvPr>
            <p:ph idx="1"/>
          </p:nvPr>
        </p:nvSpPr>
        <p:spPr/>
        <p:txBody>
          <a:bodyPr>
            <a:normAutofit lnSpcReduction="10000"/>
          </a:bodyPr>
          <a:lstStyle/>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Partners for Digital is offering an high school educational experience for each student to create their own personalized learning plan, while adhering to the requirements set forth by Tennessee’s diploma requirements</a:t>
            </a:r>
          </a:p>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Student will work at their own pace within the semester with a pacing guide. </a:t>
            </a:r>
          </a:p>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Students will have interactions and social learning activities as well as the opportunity for extended learning both formal and informal.  </a:t>
            </a:r>
          </a:p>
          <a:p>
            <a:endParaRPr lang="en-US" dirty="0"/>
          </a:p>
        </p:txBody>
      </p:sp>
    </p:spTree>
    <p:extLst>
      <p:ext uri="{BB962C8B-B14F-4D97-AF65-F5344CB8AC3E}">
        <p14:creationId xmlns:p14="http://schemas.microsoft.com/office/powerpoint/2010/main" val="1416559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DFC17F-19FC-4E9A-BEBB-93F27057DBA9}"/>
              </a:ext>
            </a:extLst>
          </p:cNvPr>
          <p:cNvSpPr>
            <a:spLocks noGrp="1"/>
          </p:cNvSpPr>
          <p:nvPr>
            <p:ph type="title"/>
          </p:nvPr>
        </p:nvSpPr>
        <p:spPr/>
        <p:txBody>
          <a:bodyPr>
            <a:normAutofit fontScale="90000"/>
          </a:bodyPr>
          <a:lstStyle/>
          <a:p>
            <a:r>
              <a:rPr lang="en-US" altLang="en-US" sz="4400" b="0" i="1"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Customizable </a:t>
            </a:r>
            <a:br>
              <a:rPr lang="en-US" altLang="en-US" sz="4400" b="0" i="1"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lang="en-US" altLang="en-US" sz="4400" b="0" i="1"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Full-time Academic Requirements</a:t>
            </a:r>
            <a:r>
              <a:rPr lang="en-US" altLang="en-US" sz="6600" b="0" dirty="0">
                <a:ln>
                  <a:noFill/>
                </a:ln>
                <a:solidFill>
                  <a:schemeClr val="tx1"/>
                </a:solidFill>
                <a:effectLst/>
                <a:latin typeface="Arial" panose="020B0604020202020204" pitchFamily="34" charset="0"/>
              </a:rPr>
              <a:t/>
            </a:r>
            <a:br>
              <a:rPr lang="en-US" altLang="en-US" sz="6600" b="0" dirty="0">
                <a:ln>
                  <a:noFill/>
                </a:ln>
                <a:solidFill>
                  <a:schemeClr val="tx1"/>
                </a:solidFill>
                <a:effectLst/>
                <a:latin typeface="Arial" panose="020B0604020202020204" pitchFamily="34" charset="0"/>
              </a:rPr>
            </a:br>
            <a:endParaRPr lang="en-US" dirty="0"/>
          </a:p>
        </p:txBody>
      </p:sp>
      <p:graphicFrame>
        <p:nvGraphicFramePr>
          <p:cNvPr id="7" name="Content Placeholder 6">
            <a:extLst>
              <a:ext uri="{FF2B5EF4-FFF2-40B4-BE49-F238E27FC236}">
                <a16:creationId xmlns="" xmlns:a16="http://schemas.microsoft.com/office/drawing/2014/main" id="{23261320-9F20-4329-8A48-66B260622B21}"/>
              </a:ext>
            </a:extLst>
          </p:cNvPr>
          <p:cNvGraphicFramePr>
            <a:graphicFrameLocks noGrp="1"/>
          </p:cNvGraphicFramePr>
          <p:nvPr>
            <p:ph idx="1"/>
            <p:extLst>
              <p:ext uri="{D42A27DB-BD31-4B8C-83A1-F6EECF244321}">
                <p14:modId xmlns:p14="http://schemas.microsoft.com/office/powerpoint/2010/main" val="641803171"/>
              </p:ext>
            </p:extLst>
          </p:nvPr>
        </p:nvGraphicFramePr>
        <p:xfrm>
          <a:off x="184730" y="1676400"/>
          <a:ext cx="8730669" cy="3925302"/>
        </p:xfrm>
        <a:graphic>
          <a:graphicData uri="http://schemas.openxmlformats.org/drawingml/2006/table">
            <a:tbl>
              <a:tblPr firstRow="1" firstCol="1" bandRow="1">
                <a:tableStyleId>{5C22544A-7EE6-4342-B048-85BDC9FD1C3A}</a:tableStyleId>
              </a:tblPr>
              <a:tblGrid>
                <a:gridCol w="1648258">
                  <a:extLst>
                    <a:ext uri="{9D8B030D-6E8A-4147-A177-3AD203B41FA5}">
                      <a16:colId xmlns="" xmlns:a16="http://schemas.microsoft.com/office/drawing/2014/main" val="2797114853"/>
                    </a:ext>
                  </a:extLst>
                </a:gridCol>
                <a:gridCol w="1502678">
                  <a:extLst>
                    <a:ext uri="{9D8B030D-6E8A-4147-A177-3AD203B41FA5}">
                      <a16:colId xmlns="" xmlns:a16="http://schemas.microsoft.com/office/drawing/2014/main" val="4170634688"/>
                    </a:ext>
                  </a:extLst>
                </a:gridCol>
                <a:gridCol w="1651547">
                  <a:extLst>
                    <a:ext uri="{9D8B030D-6E8A-4147-A177-3AD203B41FA5}">
                      <a16:colId xmlns="" xmlns:a16="http://schemas.microsoft.com/office/drawing/2014/main" val="628637291"/>
                    </a:ext>
                  </a:extLst>
                </a:gridCol>
                <a:gridCol w="2033182">
                  <a:extLst>
                    <a:ext uri="{9D8B030D-6E8A-4147-A177-3AD203B41FA5}">
                      <a16:colId xmlns="" xmlns:a16="http://schemas.microsoft.com/office/drawing/2014/main" val="3657160495"/>
                    </a:ext>
                  </a:extLst>
                </a:gridCol>
                <a:gridCol w="1895004">
                  <a:extLst>
                    <a:ext uri="{9D8B030D-6E8A-4147-A177-3AD203B41FA5}">
                      <a16:colId xmlns="" xmlns:a16="http://schemas.microsoft.com/office/drawing/2014/main" val="1309261722"/>
                    </a:ext>
                  </a:extLst>
                </a:gridCol>
              </a:tblGrid>
              <a:tr h="696835">
                <a:tc>
                  <a:txBody>
                    <a:bodyPr/>
                    <a:lstStyle/>
                    <a:p>
                      <a:pPr marL="0" marR="0">
                        <a:lnSpc>
                          <a:spcPct val="107000"/>
                        </a:lnSpc>
                        <a:spcBef>
                          <a:spcPts val="0"/>
                        </a:spcBef>
                        <a:spcAft>
                          <a:spcPts val="0"/>
                        </a:spcAft>
                      </a:pPr>
                      <a:r>
                        <a:rPr lang="en-US" sz="1800" dirty="0">
                          <a:effectLst/>
                        </a:rPr>
                        <a:t>Math 4 credits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a:effectLst/>
                        </a:rPr>
                        <a:t>English 4 credits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a:effectLst/>
                        </a:rPr>
                        <a:t>Science 3 credits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Social Studies 3 credits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Additional Credits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034984280"/>
                  </a:ext>
                </a:extLst>
              </a:tr>
              <a:tr h="3189365">
                <a:tc>
                  <a:txBody>
                    <a:bodyPr/>
                    <a:lstStyle/>
                    <a:p>
                      <a:pPr marL="342900" marR="0" lvl="0" indent="-342900">
                        <a:lnSpc>
                          <a:spcPct val="107000"/>
                        </a:lnSpc>
                        <a:spcBef>
                          <a:spcPts val="0"/>
                        </a:spcBef>
                        <a:spcAft>
                          <a:spcPts val="0"/>
                        </a:spcAft>
                        <a:buFont typeface="Symbol" panose="05050102010706020507" pitchFamily="18" charset="2"/>
                        <a:buChar char=""/>
                      </a:pPr>
                      <a:r>
                        <a:rPr lang="en-US" sz="1800">
                          <a:effectLst/>
                        </a:rPr>
                        <a:t>Algebra I</a:t>
                      </a:r>
                    </a:p>
                    <a:p>
                      <a:pPr marL="342900" marR="0" lvl="0" indent="-342900">
                        <a:lnSpc>
                          <a:spcPct val="107000"/>
                        </a:lnSpc>
                        <a:spcBef>
                          <a:spcPts val="0"/>
                        </a:spcBef>
                        <a:spcAft>
                          <a:spcPts val="0"/>
                        </a:spcAft>
                        <a:buFont typeface="Symbol" panose="05050102010706020507" pitchFamily="18" charset="2"/>
                        <a:buChar char=""/>
                      </a:pPr>
                      <a:r>
                        <a:rPr lang="en-US" sz="1800">
                          <a:effectLst/>
                        </a:rPr>
                        <a:t>Algebra II</a:t>
                      </a:r>
                    </a:p>
                    <a:p>
                      <a:pPr marL="342900" marR="0" lvl="0" indent="-342900">
                        <a:lnSpc>
                          <a:spcPct val="107000"/>
                        </a:lnSpc>
                        <a:spcBef>
                          <a:spcPts val="0"/>
                        </a:spcBef>
                        <a:spcAft>
                          <a:spcPts val="0"/>
                        </a:spcAft>
                        <a:buFont typeface="Symbol" panose="05050102010706020507" pitchFamily="18" charset="2"/>
                        <a:buChar char=""/>
                      </a:pPr>
                      <a:r>
                        <a:rPr lang="en-US" sz="1800">
                          <a:effectLst/>
                        </a:rPr>
                        <a:t>Geometry</a:t>
                      </a:r>
                    </a:p>
                    <a:p>
                      <a:pPr marL="342900" marR="0" lvl="0" indent="-342900">
                        <a:lnSpc>
                          <a:spcPct val="107000"/>
                        </a:lnSpc>
                        <a:spcBef>
                          <a:spcPts val="0"/>
                        </a:spcBef>
                        <a:spcAft>
                          <a:spcPts val="0"/>
                        </a:spcAft>
                        <a:buFont typeface="Symbol" panose="05050102010706020507" pitchFamily="18" charset="2"/>
                        <a:buChar char=""/>
                      </a:pPr>
                      <a:r>
                        <a:rPr lang="en-US" sz="1800">
                          <a:effectLst/>
                        </a:rPr>
                        <a:t>Higher Level Math</a:t>
                      </a:r>
                    </a:p>
                    <a:p>
                      <a:pPr marL="0" marR="0" algn="ctr">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ctr">
                        <a:lnSpc>
                          <a:spcPct val="107000"/>
                        </a:lnSpc>
                        <a:spcBef>
                          <a:spcPts val="0"/>
                        </a:spcBef>
                        <a:spcAft>
                          <a:spcPts val="0"/>
                        </a:spcAft>
                        <a:buFont typeface="Symbol" panose="05050102010706020507" pitchFamily="18" charset="2"/>
                        <a:buChar char=""/>
                      </a:pPr>
                      <a:r>
                        <a:rPr lang="en-US" sz="1800">
                          <a:effectLst/>
                        </a:rPr>
                        <a:t>English 9</a:t>
                      </a:r>
                    </a:p>
                    <a:p>
                      <a:pPr marL="342900" marR="0" lvl="0" indent="-342900" algn="ctr">
                        <a:lnSpc>
                          <a:spcPct val="107000"/>
                        </a:lnSpc>
                        <a:spcBef>
                          <a:spcPts val="0"/>
                        </a:spcBef>
                        <a:spcAft>
                          <a:spcPts val="0"/>
                        </a:spcAft>
                        <a:buFont typeface="Symbol" panose="05050102010706020507" pitchFamily="18" charset="2"/>
                        <a:buChar char=""/>
                      </a:pPr>
                      <a:r>
                        <a:rPr lang="en-US" sz="1800">
                          <a:effectLst/>
                        </a:rPr>
                        <a:t>English 10</a:t>
                      </a:r>
                    </a:p>
                    <a:p>
                      <a:pPr marL="342900" marR="0" lvl="0" indent="-342900" algn="ctr">
                        <a:lnSpc>
                          <a:spcPct val="107000"/>
                        </a:lnSpc>
                        <a:spcBef>
                          <a:spcPts val="0"/>
                        </a:spcBef>
                        <a:spcAft>
                          <a:spcPts val="0"/>
                        </a:spcAft>
                        <a:buFont typeface="Symbol" panose="05050102010706020507" pitchFamily="18" charset="2"/>
                        <a:buChar char=""/>
                      </a:pPr>
                      <a:r>
                        <a:rPr lang="en-US" sz="1800">
                          <a:effectLst/>
                        </a:rPr>
                        <a:t>English 11</a:t>
                      </a:r>
                    </a:p>
                    <a:p>
                      <a:pPr marL="342900" marR="0" lvl="0" indent="-342900" algn="ctr">
                        <a:lnSpc>
                          <a:spcPct val="107000"/>
                        </a:lnSpc>
                        <a:spcBef>
                          <a:spcPts val="0"/>
                        </a:spcBef>
                        <a:spcAft>
                          <a:spcPts val="0"/>
                        </a:spcAft>
                        <a:buFont typeface="Symbol" panose="05050102010706020507" pitchFamily="18" charset="2"/>
                        <a:buChar char=""/>
                      </a:pPr>
                      <a:r>
                        <a:rPr lang="en-US" sz="1800">
                          <a:effectLst/>
                        </a:rPr>
                        <a:t>English 12</a:t>
                      </a:r>
                    </a:p>
                    <a:p>
                      <a:pPr marL="0" marR="0" algn="ctr">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rPr>
                        <a:t>Biology</a:t>
                      </a:r>
                    </a:p>
                    <a:p>
                      <a:pPr marL="342900" marR="0" lvl="0" indent="-342900">
                        <a:lnSpc>
                          <a:spcPct val="107000"/>
                        </a:lnSpc>
                        <a:spcBef>
                          <a:spcPts val="0"/>
                        </a:spcBef>
                        <a:spcAft>
                          <a:spcPts val="0"/>
                        </a:spcAft>
                        <a:buFont typeface="Symbol" panose="05050102010706020507" pitchFamily="18" charset="2"/>
                        <a:buChar char=""/>
                      </a:pPr>
                      <a:r>
                        <a:rPr lang="en-US" sz="1800" dirty="0">
                          <a:effectLst/>
                        </a:rPr>
                        <a:t>Chemistry or Physics</a:t>
                      </a:r>
                    </a:p>
                    <a:p>
                      <a:pPr marL="342900" marR="0" lvl="0" indent="-342900">
                        <a:lnSpc>
                          <a:spcPct val="107000"/>
                        </a:lnSpc>
                        <a:spcBef>
                          <a:spcPts val="0"/>
                        </a:spcBef>
                        <a:spcAft>
                          <a:spcPts val="0"/>
                        </a:spcAft>
                        <a:buFont typeface="Symbol" panose="05050102010706020507" pitchFamily="18" charset="2"/>
                        <a:buChar char=""/>
                      </a:pPr>
                      <a:r>
                        <a:rPr lang="en-US" sz="1800" dirty="0">
                          <a:effectLst/>
                        </a:rPr>
                        <a:t>Science 3 with a lab</a:t>
                      </a:r>
                    </a:p>
                    <a:p>
                      <a:pPr marL="0" marR="0" algn="ctr">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800">
                          <a:effectLst/>
                        </a:rPr>
                        <a:t>US History with Geography</a:t>
                      </a:r>
                    </a:p>
                    <a:p>
                      <a:pPr marL="342900" marR="0" lvl="0" indent="-342900">
                        <a:lnSpc>
                          <a:spcPct val="107000"/>
                        </a:lnSpc>
                        <a:spcBef>
                          <a:spcPts val="0"/>
                        </a:spcBef>
                        <a:spcAft>
                          <a:spcPts val="0"/>
                        </a:spcAft>
                        <a:buFont typeface="Symbol" panose="05050102010706020507" pitchFamily="18" charset="2"/>
                        <a:buChar char=""/>
                      </a:pPr>
                      <a:r>
                        <a:rPr lang="en-US" sz="1800">
                          <a:effectLst/>
                        </a:rPr>
                        <a:t>World History with Geography</a:t>
                      </a:r>
                    </a:p>
                    <a:p>
                      <a:pPr marL="342900" marR="0" lvl="0" indent="-342900">
                        <a:lnSpc>
                          <a:spcPct val="107000"/>
                        </a:lnSpc>
                        <a:spcBef>
                          <a:spcPts val="0"/>
                        </a:spcBef>
                        <a:spcAft>
                          <a:spcPts val="0"/>
                        </a:spcAft>
                        <a:buFont typeface="Symbol" panose="05050102010706020507" pitchFamily="18" charset="2"/>
                        <a:buChar char=""/>
                      </a:pPr>
                      <a:r>
                        <a:rPr lang="en-US" sz="1800">
                          <a:effectLst/>
                        </a:rPr>
                        <a:t>US Government &amp; Civics/Economics</a:t>
                      </a:r>
                    </a:p>
                    <a:p>
                      <a:pPr marL="0" marR="0" algn="ctr">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Physical Education and Wellness 1.5 credits</a:t>
                      </a:r>
                      <a:br>
                        <a:rPr lang="en-US" sz="1800" dirty="0">
                          <a:effectLst/>
                        </a:rPr>
                      </a:br>
                      <a:r>
                        <a:rPr lang="en-US" sz="1800" dirty="0">
                          <a:effectLst/>
                        </a:rPr>
                        <a:t>Personal Finance .5 credits</a:t>
                      </a:r>
                      <a:br>
                        <a:rPr lang="en-US" sz="1800" dirty="0">
                          <a:effectLst/>
                        </a:rPr>
                      </a:br>
                      <a:r>
                        <a:rPr lang="en-US" sz="1800" dirty="0">
                          <a:effectLst/>
                        </a:rPr>
                        <a:t>Foreign Language 2 credits</a:t>
                      </a:r>
                      <a:br>
                        <a:rPr lang="en-US" sz="1800" dirty="0">
                          <a:effectLst/>
                        </a:rPr>
                      </a:br>
                      <a:r>
                        <a:rPr lang="en-US" sz="1800" dirty="0">
                          <a:effectLst/>
                        </a:rPr>
                        <a:t>Fine Art 1 credit</a:t>
                      </a:r>
                    </a:p>
                    <a:p>
                      <a:pPr marL="457200" marR="0">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653679719"/>
                  </a:ext>
                </a:extLst>
              </a:tr>
            </a:tbl>
          </a:graphicData>
        </a:graphic>
      </p:graphicFrame>
    </p:spTree>
    <p:extLst>
      <p:ext uri="{BB962C8B-B14F-4D97-AF65-F5344CB8AC3E}">
        <p14:creationId xmlns:p14="http://schemas.microsoft.com/office/powerpoint/2010/main" val="2201443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495B12-6245-446C-8C0E-C5ABFB93BF60}"/>
              </a:ext>
            </a:extLst>
          </p:cNvPr>
          <p:cNvSpPr>
            <a:spLocks noGrp="1"/>
          </p:cNvSpPr>
          <p:nvPr>
            <p:ph type="title"/>
          </p:nvPr>
        </p:nvSpPr>
        <p:spPr>
          <a:xfrm>
            <a:off x="457200" y="152400"/>
            <a:ext cx="8229600" cy="868362"/>
          </a:xfrm>
        </p:spPr>
        <p:txBody>
          <a:bodyPr/>
          <a:lstStyle/>
          <a:p>
            <a:r>
              <a:rPr lang="en-US" dirty="0"/>
              <a:t>Teachers</a:t>
            </a:r>
          </a:p>
        </p:txBody>
      </p:sp>
      <p:sp>
        <p:nvSpPr>
          <p:cNvPr id="3" name="Content Placeholder 2">
            <a:extLst>
              <a:ext uri="{FF2B5EF4-FFF2-40B4-BE49-F238E27FC236}">
                <a16:creationId xmlns="" xmlns:a16="http://schemas.microsoft.com/office/drawing/2014/main" id="{3591D5BB-7199-4900-A215-D3EABD133BBC}"/>
              </a:ext>
            </a:extLst>
          </p:cNvPr>
          <p:cNvSpPr>
            <a:spLocks noGrp="1"/>
          </p:cNvSpPr>
          <p:nvPr>
            <p:ph idx="1"/>
          </p:nvPr>
        </p:nvSpPr>
        <p:spPr>
          <a:xfrm>
            <a:off x="152400" y="914400"/>
            <a:ext cx="8991600" cy="6096000"/>
          </a:xfrm>
        </p:spPr>
        <p:txBody>
          <a:bodyPr>
            <a:normAutofit/>
          </a:bodyPr>
          <a:lstStyle/>
          <a:p>
            <a:pPr marL="137160" indent="0">
              <a:buNone/>
            </a:pPr>
            <a:endParaRPr lang="en-US" sz="1800" dirty="0"/>
          </a:p>
          <a:p>
            <a:pPr marL="137160" indent="0">
              <a:buNone/>
            </a:pPr>
            <a:r>
              <a:rPr lang="en-US" sz="2000" dirty="0"/>
              <a:t>Teacher responsibilities include:</a:t>
            </a:r>
          </a:p>
          <a:p>
            <a:pPr lvl="0"/>
            <a:r>
              <a:rPr lang="en-US" sz="2000" dirty="0"/>
              <a:t>Teachers will contact students one time per week and parents one time per month.</a:t>
            </a:r>
          </a:p>
          <a:p>
            <a:pPr lvl="0"/>
            <a:r>
              <a:rPr lang="en-US" sz="2000" dirty="0"/>
              <a:t>Teachers will have regular office hours when they are directly accessible to students.</a:t>
            </a:r>
          </a:p>
          <a:p>
            <a:pPr lvl="0"/>
            <a:r>
              <a:rPr lang="en-US" sz="2000" dirty="0"/>
              <a:t>Teachers will respond in a timely manner to students.</a:t>
            </a:r>
          </a:p>
          <a:p>
            <a:pPr lvl="0"/>
            <a:r>
              <a:rPr lang="en-US" sz="2000" dirty="0"/>
              <a:t>Teachers will provide a pacing guide for students and post regular due dates for assignments.</a:t>
            </a:r>
          </a:p>
          <a:p>
            <a:pPr lvl="0"/>
            <a:r>
              <a:rPr lang="en-US" sz="2000" dirty="0"/>
              <a:t>Teachers will respond to emails daily during business hours.</a:t>
            </a:r>
          </a:p>
          <a:p>
            <a:pPr lvl="0"/>
            <a:r>
              <a:rPr lang="en-US" sz="2000" dirty="0"/>
              <a:t>Teachers will post weekly announcements.</a:t>
            </a:r>
          </a:p>
          <a:p>
            <a:pPr lvl="0"/>
            <a:r>
              <a:rPr lang="en-US" sz="2000" dirty="0"/>
              <a:t>Teachers will foster student-to-student interaction through discussions weekly.</a:t>
            </a:r>
          </a:p>
          <a:p>
            <a:pPr lvl="0"/>
            <a:r>
              <a:rPr lang="en-US" sz="2000" dirty="0"/>
              <a:t>Assignments will be graded in a timely manner with personalized feedback.</a:t>
            </a:r>
          </a:p>
          <a:p>
            <a:pPr lvl="0"/>
            <a:r>
              <a:rPr lang="en-US" sz="2000" dirty="0"/>
              <a:t>Grade updates or progress reports will be provided every other week.</a:t>
            </a:r>
          </a:p>
          <a:p>
            <a:pPr marL="137160" indent="0">
              <a:buNone/>
            </a:pPr>
            <a:endParaRPr lang="en-US" sz="1800" dirty="0"/>
          </a:p>
        </p:txBody>
      </p:sp>
    </p:spTree>
    <p:extLst>
      <p:ext uri="{BB962C8B-B14F-4D97-AF65-F5344CB8AC3E}">
        <p14:creationId xmlns:p14="http://schemas.microsoft.com/office/powerpoint/2010/main" val="3870575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84DB9E-3C33-4A1F-8A72-EADAED534887}"/>
              </a:ext>
            </a:extLst>
          </p:cNvPr>
          <p:cNvSpPr>
            <a:spLocks noGrp="1"/>
          </p:cNvSpPr>
          <p:nvPr>
            <p:ph type="title"/>
          </p:nvPr>
        </p:nvSpPr>
        <p:spPr>
          <a:xfrm>
            <a:off x="457200" y="274638"/>
            <a:ext cx="8229600" cy="792162"/>
          </a:xfrm>
        </p:spPr>
        <p:txBody>
          <a:bodyPr/>
          <a:lstStyle/>
          <a:p>
            <a:r>
              <a:rPr lang="en-US" dirty="0"/>
              <a:t>Learning Coaches</a:t>
            </a:r>
          </a:p>
        </p:txBody>
      </p:sp>
      <p:sp>
        <p:nvSpPr>
          <p:cNvPr id="3" name="Content Placeholder 2">
            <a:extLst>
              <a:ext uri="{FF2B5EF4-FFF2-40B4-BE49-F238E27FC236}">
                <a16:creationId xmlns="" xmlns:a16="http://schemas.microsoft.com/office/drawing/2014/main" id="{070D6AC8-B272-48D5-B95A-6709C84B448B}"/>
              </a:ext>
            </a:extLst>
          </p:cNvPr>
          <p:cNvSpPr>
            <a:spLocks noGrp="1"/>
          </p:cNvSpPr>
          <p:nvPr>
            <p:ph idx="1"/>
          </p:nvPr>
        </p:nvSpPr>
        <p:spPr>
          <a:xfrm>
            <a:off x="152400" y="1219200"/>
            <a:ext cx="8915400" cy="5562600"/>
          </a:xfrm>
        </p:spPr>
        <p:txBody>
          <a:bodyPr>
            <a:normAutofit lnSpcReduction="10000"/>
          </a:bodyPr>
          <a:lstStyle/>
          <a:p>
            <a:pPr marL="137160" indent="0">
              <a:buNone/>
            </a:pPr>
            <a:r>
              <a:rPr lang="en-US" dirty="0"/>
              <a:t>Coaches responsibilities include:</a:t>
            </a:r>
          </a:p>
          <a:p>
            <a:pPr lvl="0"/>
            <a:r>
              <a:rPr lang="en-US" dirty="0"/>
              <a:t>Coaching students and serving as a point of contact for the program.</a:t>
            </a:r>
          </a:p>
          <a:p>
            <a:pPr lvl="0"/>
            <a:r>
              <a:rPr lang="en-US" dirty="0"/>
              <a:t>Contacting students and parents 2x/month to discuss academic progress, time logged into courses, and their academic progress.</a:t>
            </a:r>
          </a:p>
          <a:p>
            <a:pPr lvl="0"/>
            <a:r>
              <a:rPr lang="en-US" dirty="0"/>
              <a:t>Developing a rapport and discussing career goals with students. </a:t>
            </a:r>
          </a:p>
          <a:p>
            <a:pPr lvl="0"/>
            <a:r>
              <a:rPr lang="en-US" dirty="0"/>
              <a:t>Mapping out academic goals with students.</a:t>
            </a:r>
          </a:p>
          <a:p>
            <a:pPr lvl="0"/>
            <a:r>
              <a:rPr lang="en-US" dirty="0"/>
              <a:t>Assisting students with time management.</a:t>
            </a:r>
          </a:p>
          <a:p>
            <a:pPr lvl="0"/>
            <a:r>
              <a:rPr lang="en-US" dirty="0"/>
              <a:t>Designing and guiding the capstone project throughout the program experience with students.</a:t>
            </a:r>
          </a:p>
          <a:p>
            <a:pPr marL="137160" indent="0">
              <a:buNone/>
            </a:pPr>
            <a:endParaRPr lang="en-US" dirty="0"/>
          </a:p>
        </p:txBody>
      </p:sp>
    </p:spTree>
    <p:extLst>
      <p:ext uri="{BB962C8B-B14F-4D97-AF65-F5344CB8AC3E}">
        <p14:creationId xmlns:p14="http://schemas.microsoft.com/office/powerpoint/2010/main" val="3222555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1B11DB-2AE0-4519-9AC6-B913E9F2D238}"/>
              </a:ext>
            </a:extLst>
          </p:cNvPr>
          <p:cNvSpPr>
            <a:spLocks noGrp="1"/>
          </p:cNvSpPr>
          <p:nvPr>
            <p:ph type="title"/>
          </p:nvPr>
        </p:nvSpPr>
        <p:spPr/>
        <p:txBody>
          <a:bodyPr>
            <a:normAutofit fontScale="90000"/>
          </a:bodyPr>
          <a:lstStyle/>
          <a:p>
            <a:r>
              <a:rPr lang="en-US" dirty="0"/>
              <a:t>Content Delivery and Interactions</a:t>
            </a:r>
          </a:p>
        </p:txBody>
      </p:sp>
      <p:sp>
        <p:nvSpPr>
          <p:cNvPr id="3" name="Content Placeholder 2">
            <a:extLst>
              <a:ext uri="{FF2B5EF4-FFF2-40B4-BE49-F238E27FC236}">
                <a16:creationId xmlns="" xmlns:a16="http://schemas.microsoft.com/office/drawing/2014/main" id="{14F035F0-666B-4DC2-8C76-93EC98330B44}"/>
              </a:ext>
            </a:extLst>
          </p:cNvPr>
          <p:cNvSpPr>
            <a:spLocks noGrp="1"/>
          </p:cNvSpPr>
          <p:nvPr>
            <p:ph idx="1"/>
          </p:nvPr>
        </p:nvSpPr>
        <p:spPr>
          <a:xfrm>
            <a:off x="228600" y="1600200"/>
            <a:ext cx="8610600" cy="4709160"/>
          </a:xfrm>
        </p:spPr>
        <p:txBody>
          <a:bodyPr>
            <a:normAutofit/>
          </a:bodyPr>
          <a:lstStyle/>
          <a:p>
            <a:pPr marL="137160" indent="0">
              <a:buNone/>
            </a:pPr>
            <a:r>
              <a:rPr lang="en-US" b="1" dirty="0"/>
              <a:t>Curriculum and Platform</a:t>
            </a:r>
            <a:endParaRPr lang="en-US" dirty="0"/>
          </a:p>
          <a:p>
            <a:r>
              <a:rPr lang="en-US" dirty="0"/>
              <a:t>All curriculum provided is aligned to TN state standards and will be provided digitally. The  curriculum will be offered using the </a:t>
            </a:r>
            <a:r>
              <a:rPr lang="en-US" dirty="0" err="1"/>
              <a:t>Edgenuity</a:t>
            </a:r>
            <a:r>
              <a:rPr lang="en-US" dirty="0"/>
              <a:t> curriculum and platform. </a:t>
            </a:r>
          </a:p>
          <a:p>
            <a:pPr marL="137160" indent="0">
              <a:buNone/>
            </a:pPr>
            <a:endParaRPr lang="en-US" dirty="0"/>
          </a:p>
        </p:txBody>
      </p:sp>
    </p:spTree>
    <p:extLst>
      <p:ext uri="{BB962C8B-B14F-4D97-AF65-F5344CB8AC3E}">
        <p14:creationId xmlns:p14="http://schemas.microsoft.com/office/powerpoint/2010/main" val="25355824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241</TotalTime>
  <Words>902</Words>
  <Application>Microsoft Office PowerPoint</Application>
  <PresentationFormat>On-screen Show (4:3)</PresentationFormat>
  <Paragraphs>128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Apex</vt:lpstr>
      <vt:lpstr>         Perry County Virtual School</vt:lpstr>
      <vt:lpstr>         Perry County Virtual School</vt:lpstr>
      <vt:lpstr>          Perry County Virtual School</vt:lpstr>
      <vt:lpstr>          Perry County Virtual School </vt:lpstr>
      <vt:lpstr>          Perry County Virtual School</vt:lpstr>
      <vt:lpstr>          Perry County Virtual School</vt:lpstr>
      <vt:lpstr>          Perry County Virtual School</vt:lpstr>
      <vt:lpstr>Partners For Digital Team </vt:lpstr>
      <vt:lpstr>A day in the life…</vt:lpstr>
      <vt:lpstr>Partners for Digital Alternative Education Experiences Partnership </vt:lpstr>
      <vt:lpstr>Customizable  Full-time Academic Requirements </vt:lpstr>
      <vt:lpstr>Teachers</vt:lpstr>
      <vt:lpstr>Learning Coaches</vt:lpstr>
      <vt:lpstr>Content Delivery and Interactions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Perry County Virtual School</dc:title>
  <dc:creator>ashley</dc:creator>
  <cp:lastModifiedBy>ashley</cp:lastModifiedBy>
  <cp:revision>41</cp:revision>
  <cp:lastPrinted>2019-06-25T19:14:14Z</cp:lastPrinted>
  <dcterms:created xsi:type="dcterms:W3CDTF">2019-06-24T19:05:35Z</dcterms:created>
  <dcterms:modified xsi:type="dcterms:W3CDTF">2019-06-28T15:27:28Z</dcterms:modified>
</cp:coreProperties>
</file>